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3"/>
  </p:notesMasterIdLst>
  <p:sldIdLst>
    <p:sldId id="396" r:id="rId2"/>
    <p:sldId id="351" r:id="rId3"/>
    <p:sldId id="419" r:id="rId4"/>
    <p:sldId id="413" r:id="rId5"/>
    <p:sldId id="412" r:id="rId6"/>
    <p:sldId id="409" r:id="rId7"/>
    <p:sldId id="414" r:id="rId8"/>
    <p:sldId id="415" r:id="rId9"/>
    <p:sldId id="416" r:id="rId10"/>
    <p:sldId id="417" r:id="rId11"/>
    <p:sldId id="41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000FF"/>
    <a:srgbClr val="009900"/>
    <a:srgbClr val="0099FF"/>
    <a:srgbClr val="DDDDDD"/>
    <a:srgbClr val="C0C0C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0" autoAdjust="0"/>
    <p:restoredTop sz="89624" autoAdjust="0"/>
  </p:normalViewPr>
  <p:slideViewPr>
    <p:cSldViewPr>
      <p:cViewPr varScale="1">
        <p:scale>
          <a:sx n="84" d="100"/>
          <a:sy n="84" d="100"/>
        </p:scale>
        <p:origin x="-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B8426B-3AE5-4EB8-BE3B-D28C552ED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2201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C07B1C-D73A-40AC-B687-7BFA449B69A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46B17-B97C-44D7-B4C3-70EB011958D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4B42F-F675-4D9E-B87E-EE998DFF339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46B17-B97C-44D7-B4C3-70EB011958D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46B17-B97C-44D7-B4C3-70EB011958D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46B17-B97C-44D7-B4C3-70EB011958D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46B17-B97C-44D7-B4C3-70EB011958D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46B17-B97C-44D7-B4C3-70EB011958D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46B17-B97C-44D7-B4C3-70EB011958D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B46B17-B97C-44D7-B4C3-70EB011958D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3A4AF-D537-45BE-8664-5FA8CB1836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E0D02-6F74-4B6C-864E-8E16953965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B4EAF-6321-4CFB-9EE5-9A412E7178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0B229-3120-4210-BB08-FC878C676E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5F450-1670-4FAF-B04D-55A0ACCA35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D2D74-77EA-42A4-B0DD-E1EF993994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FA270-A4E2-4B90-BA95-E16338DD50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01979-3180-4180-BE23-256D07D7DD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6B201-FD3C-4C5E-AE4D-ECDDC80B3F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E9940-BAC1-4C5D-A150-5965F0AA7D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BFA97-410E-49B4-B3D9-611A6780EB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1955D0-BABB-4A11-B3E9-1E57184CF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85750" y="4365625"/>
            <a:ext cx="86074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 sz="2800" b="1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2736304"/>
          </a:xfrm>
        </p:spPr>
        <p:txBody>
          <a:bodyPr>
            <a:normAutofit/>
          </a:bodyPr>
          <a:lstStyle/>
          <a:p>
            <a:r>
              <a:rPr lang="en-US" b="1" dirty="0" smtClean="0"/>
              <a:t>Summary and conclusions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IMP 5.14</a:t>
            </a:r>
            <a:endParaRPr lang="en-ZA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55576" y="4365625"/>
            <a:ext cx="8137599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 smtClean="0"/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smtClean="0"/>
              <a:t>UNESCO </a:t>
            </a:r>
            <a:endParaRPr lang="en-US" sz="2800" b="1" dirty="0"/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/>
              <a:t>Intangible Cultural Heritage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3491880" y="414338"/>
            <a:ext cx="5328592" cy="1214462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en-US" sz="3600" b="1" dirty="0"/>
              <a:t>International cooperation and assistance</a:t>
            </a:r>
            <a:r>
              <a:rPr lang="en-GB" sz="3600" b="1" dirty="0"/>
              <a:t> </a:t>
            </a:r>
            <a:endParaRPr sz="3600" b="1" dirty="0" smtClean="0"/>
          </a:p>
        </p:txBody>
      </p:sp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3995738" y="2420938"/>
            <a:ext cx="4968750" cy="424842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Why do the Convention and the ODs insist on international cooperation for safeguarding?</a:t>
            </a:r>
          </a:p>
          <a:p>
            <a:pPr eaLnBrk="1" hangingPunct="1"/>
            <a:r>
              <a:rPr lang="en-US" sz="2800" dirty="0" smtClean="0"/>
              <a:t>Give examples of international cooperation in implementing the Convention.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3853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3491880" y="414338"/>
            <a:ext cx="5152086" cy="1085836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600" b="1" dirty="0" smtClean="0"/>
              <a:t>Policies and institutions</a:t>
            </a:r>
            <a:endParaRPr sz="3600" b="1" dirty="0" smtClean="0"/>
          </a:p>
        </p:txBody>
      </p:sp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3995738" y="2132856"/>
            <a:ext cx="4968750" cy="4536504"/>
          </a:xfrm>
        </p:spPr>
        <p:txBody>
          <a:bodyPr/>
          <a:lstStyle/>
          <a:p>
            <a:pPr eaLnBrk="1" hangingPunct="1"/>
            <a:r>
              <a:rPr lang="en-US" sz="2800" smtClean="0"/>
              <a:t>How can policies </a:t>
            </a:r>
            <a:r>
              <a:rPr lang="en-US" sz="2800" dirty="0" smtClean="0"/>
              <a:t>and institutions assist States in implementing the Convention?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595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414338"/>
            <a:ext cx="8186766" cy="1085836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600" b="1" dirty="0" smtClean="0"/>
              <a:t>In this presentation... </a:t>
            </a:r>
            <a:endParaRPr sz="3600" b="1" dirty="0" smtClean="0"/>
          </a:p>
        </p:txBody>
      </p:sp>
      <p:sp>
        <p:nvSpPr>
          <p:cNvPr id="6146" name="Rectangle 7"/>
          <p:cNvSpPr>
            <a:spLocks noGrp="1" noChangeArrowheads="1"/>
          </p:cNvSpPr>
          <p:nvPr>
            <p:ph idx="1"/>
          </p:nvPr>
        </p:nvSpPr>
        <p:spPr>
          <a:xfrm>
            <a:off x="3995738" y="1700808"/>
            <a:ext cx="4691062" cy="489684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800" dirty="0" smtClean="0"/>
              <a:t>Questions</a:t>
            </a:r>
          </a:p>
          <a:p>
            <a:pPr lvl="0"/>
            <a:r>
              <a:rPr lang="en-US" sz="2800" dirty="0" smtClean="0"/>
              <a:t>Raising </a:t>
            </a:r>
            <a:r>
              <a:rPr lang="en-US" sz="2800" dirty="0"/>
              <a:t>awareness</a:t>
            </a:r>
            <a:endParaRPr lang="en-GB" sz="2800" dirty="0"/>
          </a:p>
          <a:p>
            <a:pPr lvl="0"/>
            <a:r>
              <a:rPr lang="en-US" sz="2800" dirty="0"/>
              <a:t>Inventorying</a:t>
            </a:r>
            <a:endParaRPr lang="en-GB" sz="2800" dirty="0"/>
          </a:p>
          <a:p>
            <a:pPr lvl="0"/>
            <a:r>
              <a:rPr lang="en-US" sz="2800" dirty="0"/>
              <a:t>Involving communities concerned</a:t>
            </a:r>
            <a:endParaRPr lang="en-GB" sz="2800" dirty="0"/>
          </a:p>
          <a:p>
            <a:pPr lvl="0"/>
            <a:r>
              <a:rPr lang="en-US" sz="2800" dirty="0"/>
              <a:t>ICH and sustainable development</a:t>
            </a:r>
            <a:endParaRPr lang="en-GB" sz="2800" dirty="0"/>
          </a:p>
          <a:p>
            <a:pPr lvl="0"/>
            <a:r>
              <a:rPr lang="en-US" sz="2800" dirty="0" smtClean="0"/>
              <a:t>Safeguarding </a:t>
            </a:r>
            <a:endParaRPr lang="en-GB" sz="2800" dirty="0"/>
          </a:p>
          <a:p>
            <a:pPr lvl="0"/>
            <a:r>
              <a:rPr lang="en-US" sz="2800" dirty="0"/>
              <a:t>Nominations</a:t>
            </a:r>
            <a:endParaRPr lang="en-GB" sz="2800" dirty="0"/>
          </a:p>
          <a:p>
            <a:pPr lvl="0"/>
            <a:r>
              <a:rPr lang="en-US" sz="2800" dirty="0"/>
              <a:t>International cooperation and assistance</a:t>
            </a:r>
            <a:endParaRPr lang="en-GB" sz="2800" dirty="0"/>
          </a:p>
          <a:p>
            <a:pPr lvl="0"/>
            <a:r>
              <a:rPr lang="en-US" sz="2800" dirty="0"/>
              <a:t>Policies and institutions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Multiple choice questions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r>
              <a:rPr lang="en-ZA" dirty="0" smtClean="0"/>
              <a:t>Facilitator inserts selected questions (</a:t>
            </a:r>
            <a:r>
              <a:rPr lang="en-ZA" smtClean="0"/>
              <a:t>if required)</a:t>
            </a:r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3491880" y="414338"/>
            <a:ext cx="5152086" cy="1085836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600" b="1" dirty="0" smtClean="0"/>
              <a:t>Raising awareness about the ICH and its importance</a:t>
            </a:r>
            <a:endParaRPr sz="3600" b="1" dirty="0" smtClean="0"/>
          </a:p>
        </p:txBody>
      </p:sp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3995738" y="2420938"/>
            <a:ext cx="4968750" cy="424842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Why should awareness about ICH be raised?</a:t>
            </a:r>
          </a:p>
          <a:p>
            <a:pPr eaLnBrk="1" hangingPunct="1"/>
            <a:r>
              <a:rPr lang="en-US" sz="2800" dirty="0" smtClean="0"/>
              <a:t>What are  examples of successful awareness-raising activities?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9630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3491880" y="414338"/>
            <a:ext cx="5152086" cy="1085836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600" b="1" dirty="0" smtClean="0"/>
              <a:t>Inventorying</a:t>
            </a:r>
            <a:endParaRPr sz="3600" b="1" dirty="0" smtClean="0"/>
          </a:p>
        </p:txBody>
      </p:sp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3995738" y="2420938"/>
            <a:ext cx="4968750" cy="424842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Why inventory making?</a:t>
            </a:r>
          </a:p>
          <a:p>
            <a:pPr eaLnBrk="1" hangingPunct="1"/>
            <a:r>
              <a:rPr lang="en-US" sz="2800" dirty="0" smtClean="0"/>
              <a:t>What indications can be found in the Convention for inventory making?</a:t>
            </a:r>
          </a:p>
          <a:p>
            <a:pPr eaLnBrk="1" hangingPunct="1"/>
            <a:r>
              <a:rPr lang="en-US" sz="2800" dirty="0" smtClean="0"/>
              <a:t>How can inventorying contribute to safeguarding?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197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3491880" y="414338"/>
            <a:ext cx="5152086" cy="1085836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600" b="1" dirty="0" smtClean="0"/>
              <a:t>Involving communities</a:t>
            </a:r>
            <a:endParaRPr sz="3600" b="1" dirty="0" smtClean="0"/>
          </a:p>
        </p:txBody>
      </p:sp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3779912" y="2132856"/>
            <a:ext cx="5184576" cy="45365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 is community participation and consent required in ICH safeguarding?</a:t>
            </a:r>
          </a:p>
          <a:p>
            <a:r>
              <a:rPr lang="en-US" sz="2800" dirty="0" smtClean="0"/>
              <a:t>How do we ensure that communities remain in control of their ICH?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299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3491880" y="414338"/>
            <a:ext cx="5152086" cy="1085836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600" b="1" dirty="0" smtClean="0"/>
              <a:t>Sustainable development</a:t>
            </a:r>
            <a:endParaRPr sz="3600" b="1" dirty="0" smtClean="0"/>
          </a:p>
        </p:txBody>
      </p:sp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3995738" y="2420938"/>
            <a:ext cx="4968750" cy="424842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How can ICH safeguarding sustain the  communities concerned?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112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3491880" y="414338"/>
            <a:ext cx="5400600" cy="1142454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600" b="1" dirty="0" smtClean="0"/>
              <a:t>Safeguarding measures</a:t>
            </a:r>
            <a:endParaRPr sz="3600" b="1" dirty="0" smtClean="0"/>
          </a:p>
        </p:txBody>
      </p:sp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3995738" y="2420938"/>
            <a:ext cx="4968750" cy="424842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are safeguarding measures and what is their purpose?</a:t>
            </a:r>
          </a:p>
          <a:p>
            <a:pPr eaLnBrk="1" hangingPunct="1"/>
            <a:r>
              <a:rPr lang="en-US" sz="2800" dirty="0" smtClean="0"/>
              <a:t>What are examples of good safeguarding measures?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056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3491880" y="414338"/>
            <a:ext cx="5152086" cy="1085836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3600" b="1" dirty="0" smtClean="0"/>
              <a:t>Nominations</a:t>
            </a:r>
            <a:endParaRPr sz="3600" b="1" dirty="0" smtClean="0"/>
          </a:p>
        </p:txBody>
      </p:sp>
      <p:sp>
        <p:nvSpPr>
          <p:cNvPr id="7170" name="Rectangle 7"/>
          <p:cNvSpPr>
            <a:spLocks noGrp="1" noChangeArrowheads="1"/>
          </p:cNvSpPr>
          <p:nvPr>
            <p:ph idx="1"/>
          </p:nvPr>
        </p:nvSpPr>
        <p:spPr>
          <a:xfrm>
            <a:off x="3995738" y="2420938"/>
            <a:ext cx="4968750" cy="424842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Who nominates elements to the Lists and Register of the Convention?</a:t>
            </a:r>
          </a:p>
          <a:p>
            <a:pPr eaLnBrk="1" hangingPunct="1"/>
            <a:r>
              <a:rPr lang="en-US" sz="2800" dirty="0" smtClean="0"/>
              <a:t>What community involvement is required for developing  nomination files?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60648"/>
            <a:ext cx="32146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9251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6658</TotalTime>
  <Words>219</Words>
  <Application>Microsoft Office PowerPoint</Application>
  <PresentationFormat>On-screen Show (4:3)</PresentationFormat>
  <Paragraphs>49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Summary and conclusions  IMP 5.14</vt:lpstr>
      <vt:lpstr>In this presentation... </vt:lpstr>
      <vt:lpstr>Multiple choice questions</vt:lpstr>
      <vt:lpstr>Raising awareness about the ICH and its importance</vt:lpstr>
      <vt:lpstr>Inventorying</vt:lpstr>
      <vt:lpstr>Involving communities</vt:lpstr>
      <vt:lpstr>Sustainable development</vt:lpstr>
      <vt:lpstr>Safeguarding measures</vt:lpstr>
      <vt:lpstr>Nominations</vt:lpstr>
      <vt:lpstr>International cooperation and assistance </vt:lpstr>
      <vt:lpstr>Policies and institutions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 Proschan</dc:creator>
  <cp:lastModifiedBy>Harriet</cp:lastModifiedBy>
  <cp:revision>458</cp:revision>
  <dcterms:created xsi:type="dcterms:W3CDTF">2005-02-22T14:41:20Z</dcterms:created>
  <dcterms:modified xsi:type="dcterms:W3CDTF">2011-05-16T13:30:04Z</dcterms:modified>
</cp:coreProperties>
</file>